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8" r:id="rId12"/>
    <p:sldId id="267" r:id="rId13"/>
    <p:sldId id="268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9" r:id="rId26"/>
    <p:sldId id="287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2393" autoAdjust="0"/>
  </p:normalViewPr>
  <p:slideViewPr>
    <p:cSldViewPr>
      <p:cViewPr varScale="1">
        <p:scale>
          <a:sx n="88" d="100"/>
          <a:sy n="88" d="100"/>
        </p:scale>
        <p:origin x="-16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010D-B208-4E7C-9EE1-B08327F6F9B5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65EC-F4A7-4F7C-A143-7C0ECBDF4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010D-B208-4E7C-9EE1-B08327F6F9B5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65EC-F4A7-4F7C-A143-7C0ECBDF4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010D-B208-4E7C-9EE1-B08327F6F9B5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65EC-F4A7-4F7C-A143-7C0ECBDF432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010D-B208-4E7C-9EE1-B08327F6F9B5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65EC-F4A7-4F7C-A143-7C0ECBDF432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010D-B208-4E7C-9EE1-B08327F6F9B5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65EC-F4A7-4F7C-A143-7C0ECBDF4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010D-B208-4E7C-9EE1-B08327F6F9B5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65EC-F4A7-4F7C-A143-7C0ECBDF43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010D-B208-4E7C-9EE1-B08327F6F9B5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65EC-F4A7-4F7C-A143-7C0ECBDF4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010D-B208-4E7C-9EE1-B08327F6F9B5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65EC-F4A7-4F7C-A143-7C0ECBDF4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010D-B208-4E7C-9EE1-B08327F6F9B5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65EC-F4A7-4F7C-A143-7C0ECBDF4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010D-B208-4E7C-9EE1-B08327F6F9B5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65EC-F4A7-4F7C-A143-7C0ECBDF432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010D-B208-4E7C-9EE1-B08327F6F9B5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65EC-F4A7-4F7C-A143-7C0ECBDF432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01010D-B208-4E7C-9EE1-B08327F6F9B5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5B965EC-F4A7-4F7C-A143-7C0ECBDF432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212479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МБДОУ </a:t>
            </a:r>
            <a:r>
              <a:rPr lang="ru-RU" dirty="0" smtClean="0">
                <a:solidFill>
                  <a:srgbClr val="FFFF00"/>
                </a:solidFill>
              </a:rPr>
              <a:t>детский сад №</a:t>
            </a:r>
            <a:r>
              <a:rPr lang="ru-RU" dirty="0" smtClean="0">
                <a:solidFill>
                  <a:srgbClr val="FFFF00"/>
                </a:solidFill>
              </a:rPr>
              <a:t>1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err="1" smtClean="0">
                <a:solidFill>
                  <a:srgbClr val="FFFF00"/>
                </a:solidFill>
              </a:rPr>
              <a:t>Дюймовочка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i="1" dirty="0">
                <a:solidFill>
                  <a:schemeClr val="accent5"/>
                </a:solidFill>
              </a:rPr>
              <a:t>Над проектом  </a:t>
            </a:r>
            <a:r>
              <a:rPr lang="ru-RU" sz="3600" i="1" dirty="0" smtClean="0">
                <a:solidFill>
                  <a:schemeClr val="accent5"/>
                </a:solidFill>
              </a:rPr>
              <a:t> работала:</a:t>
            </a:r>
          </a:p>
          <a:p>
            <a:r>
              <a:rPr lang="ru-RU" sz="3600" i="1" dirty="0" err="1" smtClean="0">
                <a:solidFill>
                  <a:schemeClr val="accent5"/>
                </a:solidFill>
              </a:rPr>
              <a:t>Дорошенкова</a:t>
            </a:r>
            <a:r>
              <a:rPr lang="ru-RU" sz="3600" i="1" dirty="0" smtClean="0">
                <a:solidFill>
                  <a:schemeClr val="accent5"/>
                </a:solidFill>
              </a:rPr>
              <a:t> С.А</a:t>
            </a:r>
            <a:r>
              <a:rPr lang="ru-RU" sz="3600" i="1" dirty="0" smtClean="0">
                <a:solidFill>
                  <a:schemeClr val="accent5"/>
                </a:solidFill>
              </a:rPr>
              <a:t>.</a:t>
            </a:r>
          </a:p>
          <a:p>
            <a:r>
              <a:rPr lang="ru-RU" sz="3600" i="1" dirty="0" smtClean="0">
                <a:solidFill>
                  <a:schemeClr val="accent5"/>
                </a:solidFill>
              </a:rPr>
              <a:t>Мыльникова Н.А.</a:t>
            </a:r>
            <a:endParaRPr lang="ru-RU" sz="3600" i="1" dirty="0">
              <a:solidFill>
                <a:schemeClr val="accent5"/>
              </a:solidFill>
            </a:endParaRPr>
          </a:p>
          <a:p>
            <a:endParaRPr lang="ru-RU" sz="3600" i="1" dirty="0" smtClean="0">
              <a:solidFill>
                <a:schemeClr val="accent5"/>
              </a:solidFill>
            </a:endParaRPr>
          </a:p>
          <a:p>
            <a:r>
              <a:rPr lang="ru-RU" sz="3600" i="1" dirty="0" err="1" smtClean="0">
                <a:solidFill>
                  <a:schemeClr val="accent5"/>
                </a:solidFill>
              </a:rPr>
              <a:t>Р.п.Хор</a:t>
            </a:r>
            <a:r>
              <a:rPr lang="ru-RU" sz="3600" i="1" dirty="0" smtClean="0">
                <a:solidFill>
                  <a:schemeClr val="accent5"/>
                </a:solidFill>
              </a:rPr>
              <a:t>  2015г.</a:t>
            </a:r>
            <a:endParaRPr lang="ru-RU" sz="36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93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936104"/>
          </a:xfrm>
        </p:spPr>
        <p:txBody>
          <a:bodyPr/>
          <a:lstStyle/>
          <a:p>
            <a:r>
              <a:rPr lang="ru-RU" dirty="0"/>
              <a:t>Организационный </a:t>
            </a:r>
            <a:r>
              <a:rPr lang="ru-RU" dirty="0" smtClean="0"/>
              <a:t>этап: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24744"/>
            <a:ext cx="8873936" cy="5616624"/>
          </a:xfrm>
        </p:spPr>
        <p:txBody>
          <a:bodyPr>
            <a:noAutofit/>
          </a:bodyPr>
          <a:lstStyle/>
          <a:p>
            <a:r>
              <a:rPr lang="ru-RU" sz="2400" dirty="0"/>
              <a:t>1. Создание проблемной ситуации для детей, на решение которой будет направлен проект, используя модель трех вопросов:</a:t>
            </a:r>
          </a:p>
          <a:p>
            <a:r>
              <a:rPr lang="ru-RU" sz="2400" dirty="0"/>
              <a:t>I</a:t>
            </a:r>
          </a:p>
          <a:p>
            <a:r>
              <a:rPr lang="ru-RU" sz="2400" dirty="0"/>
              <a:t>- Зачем нужно трудиться? Кем работают родители, что ты знаешь об их профессиях?  Кем ты хочешь стать, когда вырастешь?</a:t>
            </a:r>
          </a:p>
          <a:p>
            <a:r>
              <a:rPr lang="ru-RU" sz="2400" dirty="0"/>
              <a:t>II</a:t>
            </a:r>
          </a:p>
          <a:p>
            <a:r>
              <a:rPr lang="ru-RU" sz="2400" dirty="0"/>
              <a:t>-Что нам нужно сделать, чтобы это узнать?</a:t>
            </a:r>
          </a:p>
          <a:p>
            <a:r>
              <a:rPr lang="ru-RU" sz="2400" dirty="0"/>
              <a:t>III</a:t>
            </a:r>
          </a:p>
          <a:p>
            <a:r>
              <a:rPr lang="ru-RU" sz="2400" dirty="0"/>
              <a:t>Где мы можем это узнать? Как нам рассказать всем о том, что мы узнаем?</a:t>
            </a:r>
          </a:p>
          <a:p>
            <a:r>
              <a:rPr lang="ru-RU" sz="2400" dirty="0"/>
              <a:t>2. Совместное обсуждение с детьми этапов работы над проектом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02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Autofit/>
          </a:bodyPr>
          <a:lstStyle/>
          <a:p>
            <a:r>
              <a:rPr lang="ru-RU" sz="3200" dirty="0"/>
              <a:t>Мероприятия по реализации первой задачи: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432048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FFFF00"/>
                </a:solidFill>
              </a:rPr>
              <a:t>•   Рассматривание репродукций, альбомов, иллюстраций на тему «Профессии»</a:t>
            </a:r>
            <a:br>
              <a:rPr lang="ru-RU" sz="1400" dirty="0">
                <a:solidFill>
                  <a:srgbClr val="FFFF00"/>
                </a:solidFill>
              </a:rPr>
            </a:br>
            <a:r>
              <a:rPr lang="ru-RU" sz="1400" dirty="0">
                <a:solidFill>
                  <a:srgbClr val="FFFF00"/>
                </a:solidFill>
              </a:rPr>
              <a:t>•  Составление рассказов о профессии родителей</a:t>
            </a:r>
            <a:br>
              <a:rPr lang="ru-RU" sz="1400" dirty="0">
                <a:solidFill>
                  <a:srgbClr val="FFFF00"/>
                </a:solidFill>
              </a:rPr>
            </a:br>
            <a:r>
              <a:rPr lang="ru-RU" sz="1400" dirty="0">
                <a:solidFill>
                  <a:srgbClr val="FFFF00"/>
                </a:solidFill>
              </a:rPr>
              <a:t>•   Отгадывание </a:t>
            </a:r>
            <a:r>
              <a:rPr lang="ru-RU" sz="1400" dirty="0" smtClean="0">
                <a:solidFill>
                  <a:srgbClr val="FFFF00"/>
                </a:solidFill>
              </a:rPr>
              <a:t> </a:t>
            </a:r>
            <a:r>
              <a:rPr lang="ru-RU" sz="1400" dirty="0">
                <a:solidFill>
                  <a:srgbClr val="FFFF00"/>
                </a:solidFill>
              </a:rPr>
              <a:t>и составление загадок детьми на тему «Профессии</a:t>
            </a:r>
            <a:r>
              <a:rPr lang="ru-RU" sz="1400" dirty="0" smtClean="0">
                <a:solidFill>
                  <a:srgbClr val="FFFF00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FFFF00"/>
                </a:solidFill>
              </a:rPr>
              <a:t>•  Серия бесед: </a:t>
            </a:r>
            <a:r>
              <a:rPr lang="ru-RU" sz="1400" dirty="0">
                <a:solidFill>
                  <a:srgbClr val="FFFF00"/>
                </a:solidFill>
              </a:rPr>
              <a:t>«Все работы хороши»,  «Дело мастера боится», </a:t>
            </a:r>
            <a:r>
              <a:rPr lang="ru-RU" sz="1400" dirty="0" smtClean="0">
                <a:solidFill>
                  <a:srgbClr val="FFFF00"/>
                </a:solidFill>
              </a:rPr>
              <a:t>«</a:t>
            </a:r>
            <a:r>
              <a:rPr lang="ru-RU" sz="1400" dirty="0">
                <a:solidFill>
                  <a:srgbClr val="FFFF00"/>
                </a:solidFill>
              </a:rPr>
              <a:t>Кто работает в детском саду»,  «Предметы и инструменты, нужные людям различных профессий», «Мир профессий». </a:t>
            </a:r>
            <a:endParaRPr lang="ru-RU" sz="1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FFFF00"/>
                </a:solidFill>
              </a:rPr>
              <a:t>• </a:t>
            </a:r>
            <a:r>
              <a:rPr lang="ru-RU" sz="1400" dirty="0">
                <a:solidFill>
                  <a:srgbClr val="FFFF00"/>
                </a:solidFill>
              </a:rPr>
              <a:t>Беседа о творческих профессиях, связанных с искусством (пианист, дирижёр, композитор, певец, балерина, художник)</a:t>
            </a:r>
            <a:br>
              <a:rPr lang="ru-RU" sz="1400" dirty="0">
                <a:solidFill>
                  <a:srgbClr val="FFFF00"/>
                </a:solidFill>
              </a:rPr>
            </a:br>
            <a:r>
              <a:rPr lang="ru-RU" sz="1400" b="1" dirty="0" smtClean="0">
                <a:solidFill>
                  <a:srgbClr val="FFFF00"/>
                </a:solidFill>
              </a:rPr>
              <a:t>•</a:t>
            </a:r>
            <a:r>
              <a:rPr lang="ru-RU" sz="1400" b="1" dirty="0">
                <a:solidFill>
                  <a:srgbClr val="FFFF00"/>
                </a:solidFill>
              </a:rPr>
              <a:t>Сюжетно-ролевые игры</a:t>
            </a:r>
            <a:r>
              <a:rPr lang="ru-RU" sz="1400" dirty="0">
                <a:solidFill>
                  <a:srgbClr val="FFFF00"/>
                </a:solidFill>
              </a:rPr>
              <a:t>: «Магазин», «Гараж», «пожарные», «Строители», «Больница», «Парикмахерская», «Салон красоты»</a:t>
            </a:r>
            <a:br>
              <a:rPr lang="ru-RU" sz="1400" dirty="0">
                <a:solidFill>
                  <a:srgbClr val="FFFF00"/>
                </a:solidFill>
              </a:rPr>
            </a:br>
            <a:r>
              <a:rPr lang="ru-RU" sz="1400" dirty="0">
                <a:solidFill>
                  <a:srgbClr val="FFFF00"/>
                </a:solidFill>
              </a:rPr>
              <a:t>•  Игры-имитации: «Мамины помощники», «Готовим обед для всей семьи», «Мы снимаем фильм»</a:t>
            </a:r>
            <a:br>
              <a:rPr lang="ru-RU" sz="1400" dirty="0">
                <a:solidFill>
                  <a:srgbClr val="FFFF00"/>
                </a:solidFill>
              </a:rPr>
            </a:br>
            <a:r>
              <a:rPr lang="ru-RU" sz="1400" b="1" dirty="0">
                <a:solidFill>
                  <a:srgbClr val="FFFF00"/>
                </a:solidFill>
              </a:rPr>
              <a:t>•Настольные игры </a:t>
            </a:r>
            <a:r>
              <a:rPr lang="ru-RU" sz="1400" dirty="0">
                <a:solidFill>
                  <a:srgbClr val="FFFF00"/>
                </a:solidFill>
              </a:rPr>
              <a:t>— «Профессии», «Кем быть?»,  «Ассоциации», «Кому что нужно для работы?», «Знаем все профессии»,  </a:t>
            </a:r>
            <a:r>
              <a:rPr lang="ru-RU" sz="1400" dirty="0" err="1">
                <a:solidFill>
                  <a:srgbClr val="FFFF00"/>
                </a:solidFill>
              </a:rPr>
              <a:t>Пазлы</a:t>
            </a:r>
            <a:r>
              <a:rPr lang="ru-RU" sz="1400" dirty="0">
                <a:solidFill>
                  <a:srgbClr val="FFFF00"/>
                </a:solidFill>
              </a:rPr>
              <a:t> «Профессии»,  «Парочки» (по темам), «Ассоциации», лото, домино, разрезные картинки</a:t>
            </a:r>
            <a:br>
              <a:rPr lang="ru-RU" sz="1400" dirty="0">
                <a:solidFill>
                  <a:srgbClr val="FFFF00"/>
                </a:solidFill>
              </a:rPr>
            </a:br>
            <a:r>
              <a:rPr lang="ru-RU" sz="1400" b="1" dirty="0">
                <a:solidFill>
                  <a:srgbClr val="FFFF00"/>
                </a:solidFill>
              </a:rPr>
              <a:t>•П/Игры </a:t>
            </a:r>
            <a:r>
              <a:rPr lang="ru-RU" sz="1400" dirty="0">
                <a:solidFill>
                  <a:srgbClr val="FFFF00"/>
                </a:solidFill>
              </a:rPr>
              <a:t>«Где мы были не скажем, что делали покажем», «Если весело живется делай так», «Маланья»</a:t>
            </a:r>
            <a:br>
              <a:rPr lang="ru-RU" sz="1400" dirty="0">
                <a:solidFill>
                  <a:srgbClr val="FFFF00"/>
                </a:solidFill>
              </a:rPr>
            </a:br>
            <a:r>
              <a:rPr lang="ru-RU" sz="1400" dirty="0">
                <a:solidFill>
                  <a:srgbClr val="FFFF00"/>
                </a:solidFill>
              </a:rPr>
              <a:t/>
            </a:r>
            <a:br>
              <a:rPr lang="ru-RU" sz="1400" dirty="0">
                <a:solidFill>
                  <a:srgbClr val="FFFF00"/>
                </a:solidFill>
              </a:rPr>
            </a:b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196752"/>
            <a:ext cx="4391344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FFFF00"/>
                </a:solidFill>
              </a:rPr>
              <a:t>•</a:t>
            </a:r>
            <a:r>
              <a:rPr lang="ru-RU" sz="1400" b="1" dirty="0">
                <a:solidFill>
                  <a:srgbClr val="FFFF00"/>
                </a:solidFill>
              </a:rPr>
              <a:t>Чтение художественной литературы</a:t>
            </a:r>
            <a:r>
              <a:rPr lang="ru-RU" sz="1400" dirty="0">
                <a:solidFill>
                  <a:srgbClr val="FFFF00"/>
                </a:solidFill>
              </a:rPr>
              <a:t>:</a:t>
            </a:r>
            <a:br>
              <a:rPr lang="ru-RU" sz="1400" dirty="0">
                <a:solidFill>
                  <a:srgbClr val="FFFF00"/>
                </a:solidFill>
              </a:rPr>
            </a:br>
            <a:r>
              <a:rPr lang="ru-RU" sz="1400" dirty="0">
                <a:solidFill>
                  <a:srgbClr val="FFFF00"/>
                </a:solidFill>
              </a:rPr>
              <a:t>-  Б. Житков «Железная дорога»,</a:t>
            </a:r>
            <a:br>
              <a:rPr lang="ru-RU" sz="1400" dirty="0">
                <a:solidFill>
                  <a:srgbClr val="FFFF00"/>
                </a:solidFill>
              </a:rPr>
            </a:br>
            <a:r>
              <a:rPr lang="ru-RU" sz="1400" dirty="0">
                <a:solidFill>
                  <a:srgbClr val="FFFF00"/>
                </a:solidFill>
              </a:rPr>
              <a:t>-  </a:t>
            </a:r>
            <a:r>
              <a:rPr lang="ru-RU" sz="1400" dirty="0" err="1">
                <a:solidFill>
                  <a:srgbClr val="FFFF00"/>
                </a:solidFill>
              </a:rPr>
              <a:t>М.Ильин</a:t>
            </a:r>
            <a:r>
              <a:rPr lang="ru-RU" sz="1400" dirty="0">
                <a:solidFill>
                  <a:srgbClr val="FFFF00"/>
                </a:solidFill>
              </a:rPr>
              <a:t> «Машины на нашей улице»</a:t>
            </a:r>
            <a:br>
              <a:rPr lang="ru-RU" sz="1400" dirty="0">
                <a:solidFill>
                  <a:srgbClr val="FFFF00"/>
                </a:solidFill>
              </a:rPr>
            </a:br>
            <a:r>
              <a:rPr lang="ru-RU" sz="1400" dirty="0">
                <a:solidFill>
                  <a:srgbClr val="FFFF00"/>
                </a:solidFill>
              </a:rPr>
              <a:t>-  Н. Найденова «Ольга Павловна».</a:t>
            </a:r>
            <a:br>
              <a:rPr lang="ru-RU" sz="1400" dirty="0">
                <a:solidFill>
                  <a:srgbClr val="FFFF00"/>
                </a:solidFill>
              </a:rPr>
            </a:br>
            <a:r>
              <a:rPr lang="ru-RU" sz="1400" dirty="0">
                <a:solidFill>
                  <a:srgbClr val="FFFF00"/>
                </a:solidFill>
              </a:rPr>
              <a:t>-  С. </a:t>
            </a:r>
            <a:r>
              <a:rPr lang="ru-RU" sz="1400" dirty="0" err="1">
                <a:solidFill>
                  <a:srgbClr val="FFFF00"/>
                </a:solidFill>
              </a:rPr>
              <a:t>Баруздин</a:t>
            </a:r>
            <a:r>
              <a:rPr lang="ru-RU" sz="1400" dirty="0">
                <a:solidFill>
                  <a:srgbClr val="FFFF00"/>
                </a:solidFill>
              </a:rPr>
              <a:t> «Кто построил новый дом»,</a:t>
            </a:r>
            <a:br>
              <a:rPr lang="ru-RU" sz="1400" dirty="0">
                <a:solidFill>
                  <a:srgbClr val="FFFF00"/>
                </a:solidFill>
              </a:rPr>
            </a:br>
            <a:r>
              <a:rPr lang="ru-RU" sz="1400" dirty="0">
                <a:solidFill>
                  <a:srgbClr val="FFFF00"/>
                </a:solidFill>
              </a:rPr>
              <a:t>-  Л. Воронкова «Мы строим, строим, строим»,</a:t>
            </a:r>
            <a:br>
              <a:rPr lang="ru-RU" sz="1400" dirty="0">
                <a:solidFill>
                  <a:srgbClr val="FFFF00"/>
                </a:solidFill>
              </a:rPr>
            </a:br>
            <a:r>
              <a:rPr lang="ru-RU" sz="1400" dirty="0">
                <a:solidFill>
                  <a:srgbClr val="FFFF00"/>
                </a:solidFill>
              </a:rPr>
              <a:t>С. Маршак «Откуда стол пришел», «Мы военные»,</a:t>
            </a:r>
            <a:br>
              <a:rPr lang="ru-RU" sz="1400" dirty="0">
                <a:solidFill>
                  <a:srgbClr val="FFFF00"/>
                </a:solidFill>
              </a:rPr>
            </a:br>
            <a:r>
              <a:rPr lang="ru-RU" sz="1400" dirty="0">
                <a:solidFill>
                  <a:srgbClr val="FFFF00"/>
                </a:solidFill>
              </a:rPr>
              <a:t>-  С. Михалков «А что у вас? », «Дядя Степа»,  «Дядя Степа — милиционер</a:t>
            </a:r>
            <a:r>
              <a:rPr lang="ru-RU" sz="1400" dirty="0" smtClean="0">
                <a:solidFill>
                  <a:srgbClr val="FFFF00"/>
                </a:solidFill>
              </a:rPr>
              <a:t>».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FFFF00"/>
                </a:solidFill>
              </a:rPr>
              <a:t>•Дидактические игры:  </a:t>
            </a:r>
            <a:r>
              <a:rPr lang="ru-RU" sz="1400" dirty="0">
                <a:solidFill>
                  <a:srgbClr val="FFFF00"/>
                </a:solidFill>
              </a:rPr>
              <a:t>«Подскажи словечко», «Угадай кто это?», «Кто больше расскажет о профессии!», «Угадайте, что я делаю?», «Что сначала, что потом?», «Где можно это купить?», «Назови профессию», «Что кому», «Угадай профессию», «Кому без них не обойтись», «Профессии людей», «Кто, что делает? »,  «Названия профессий от А до Я», «Что случилось, если бы не работал … », «Что делают этим предметом», «Что расскажет предмет». «Кому без них не обойтись», «Профессии людей», «Кто, что делает? », «Кому что надо», , «Названия профессий от А до Я», «Что случилось, если бы не работал … », «Что делают этим предметом», «Что расскажет предмет».</a:t>
            </a:r>
            <a:br>
              <a:rPr lang="ru-RU" sz="1400" dirty="0">
                <a:solidFill>
                  <a:srgbClr val="FFFF00"/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648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764704"/>
            <a:ext cx="9143999" cy="60932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rgbClr val="FFFF00"/>
                </a:solidFill>
              </a:rPr>
              <a:t>•    </a:t>
            </a:r>
            <a:r>
              <a:rPr lang="ru-RU" b="1" dirty="0">
                <a:solidFill>
                  <a:srgbClr val="FFFF00"/>
                </a:solidFill>
              </a:rPr>
              <a:t>Беседа о качествах, которыми необходимо обладать человеку, желающему получить ту или иную профессию «Эта профессия мне подходит</a:t>
            </a:r>
            <a:r>
              <a:rPr lang="ru-RU" b="1" dirty="0" smtClean="0">
                <a:solidFill>
                  <a:srgbClr val="FFFF00"/>
                </a:solidFill>
              </a:rPr>
              <a:t>»</a:t>
            </a:r>
          </a:p>
          <a:p>
            <a:r>
              <a:rPr lang="ru-RU" b="1" dirty="0">
                <a:solidFill>
                  <a:srgbClr val="FFFF00"/>
                </a:solidFill>
              </a:rPr>
              <a:t>•Чтение стихов и рассказов о профессиях  </a:t>
            </a:r>
            <a:r>
              <a:rPr lang="ru-RU" b="1" dirty="0" err="1">
                <a:solidFill>
                  <a:srgbClr val="FFFF00"/>
                </a:solidFill>
              </a:rPr>
              <a:t>В.Маяковский</a:t>
            </a:r>
            <a:r>
              <a:rPr lang="ru-RU" b="1" dirty="0">
                <a:solidFill>
                  <a:srgbClr val="FFFF00"/>
                </a:solidFill>
              </a:rPr>
              <a:t> «Кем быть? »,</a:t>
            </a:r>
          </a:p>
          <a:p>
            <a:r>
              <a:rPr lang="ru-RU" b="1" dirty="0">
                <a:solidFill>
                  <a:srgbClr val="FFFF00"/>
                </a:solidFill>
              </a:rPr>
              <a:t>-  М. </a:t>
            </a:r>
            <a:r>
              <a:rPr lang="ru-RU" b="1" dirty="0" err="1">
                <a:solidFill>
                  <a:srgbClr val="FFFF00"/>
                </a:solidFill>
              </a:rPr>
              <a:t>Познанская</a:t>
            </a:r>
            <a:r>
              <a:rPr lang="ru-RU" b="1" dirty="0">
                <a:solidFill>
                  <a:srgbClr val="FFFF00"/>
                </a:solidFill>
              </a:rPr>
              <a:t> «Пойдем на работу»,</a:t>
            </a:r>
          </a:p>
          <a:p>
            <a:r>
              <a:rPr lang="ru-RU" b="1" dirty="0">
                <a:solidFill>
                  <a:srgbClr val="FFFF00"/>
                </a:solidFill>
              </a:rPr>
              <a:t>-  Д. </a:t>
            </a:r>
            <a:r>
              <a:rPr lang="ru-RU" b="1" dirty="0" err="1">
                <a:solidFill>
                  <a:srgbClr val="FFFF00"/>
                </a:solidFill>
              </a:rPr>
              <a:t>Родари</a:t>
            </a:r>
            <a:r>
              <a:rPr lang="ru-RU" b="1" dirty="0">
                <a:solidFill>
                  <a:srgbClr val="FFFF00"/>
                </a:solidFill>
              </a:rPr>
              <a:t> «Чем пахнут ремесла»,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  В </a:t>
            </a:r>
            <a:r>
              <a:rPr lang="ru-RU" b="1" dirty="0">
                <a:solidFill>
                  <a:srgbClr val="FFFF00"/>
                </a:solidFill>
              </a:rPr>
              <a:t>Лифшиц «И мы трудиться будем».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•     </a:t>
            </a:r>
            <a:r>
              <a:rPr lang="ru-RU" b="1" dirty="0">
                <a:solidFill>
                  <a:srgbClr val="FFFF00"/>
                </a:solidFill>
              </a:rPr>
              <a:t>Игра-обсуждение «Я в прошлом, настоящем и будущем» (труд – </a:t>
            </a:r>
            <a:r>
              <a:rPr lang="ru-RU" b="1" dirty="0" smtClean="0">
                <a:solidFill>
                  <a:srgbClr val="FFFF00"/>
                </a:solidFill>
              </a:rPr>
              <a:t>                    </a:t>
            </a:r>
            <a:r>
              <a:rPr lang="ru-RU" sz="800" b="1" dirty="0" smtClean="0">
                <a:solidFill>
                  <a:srgbClr val="FFFF00"/>
                </a:solidFill>
              </a:rPr>
              <a:t>.                     </a:t>
            </a:r>
            <a:r>
              <a:rPr lang="ru-RU" b="1" dirty="0" smtClean="0">
                <a:solidFill>
                  <a:srgbClr val="FFFF00"/>
                </a:solidFill>
              </a:rPr>
              <a:t>основное </a:t>
            </a:r>
            <a:r>
              <a:rPr lang="ru-RU" b="1" dirty="0">
                <a:solidFill>
                  <a:srgbClr val="FFFF00"/>
                </a:solidFill>
              </a:rPr>
              <a:t>занятие взрослого</a:t>
            </a:r>
            <a:r>
              <a:rPr lang="ru-RU" b="1" dirty="0" smtClean="0">
                <a:solidFill>
                  <a:srgbClr val="FFFF00"/>
                </a:solidFill>
              </a:rPr>
              <a:t>)</a:t>
            </a:r>
          </a:p>
          <a:p>
            <a:r>
              <a:rPr lang="ru-RU" b="1" dirty="0">
                <a:solidFill>
                  <a:srgbClr val="FFFF00"/>
                </a:solidFill>
              </a:rPr>
              <a:t>•    Игровая ситуация: «Кем я стану</a:t>
            </a:r>
            <a:r>
              <a:rPr lang="ru-RU" b="1" dirty="0" smtClean="0">
                <a:solidFill>
                  <a:srgbClr val="FFFF00"/>
                </a:solidFill>
              </a:rPr>
              <a:t>?»,</a:t>
            </a:r>
          </a:p>
          <a:p>
            <a:r>
              <a:rPr lang="ru-RU" b="1" dirty="0">
                <a:solidFill>
                  <a:srgbClr val="FFFF00"/>
                </a:solidFill>
              </a:rPr>
              <a:t>•   Настольные игры — «Профессии», «Кем быть?»,  «Ассоциации», «Кому что нужно для работы?», «Знаем все профессии»,  </a:t>
            </a:r>
            <a:r>
              <a:rPr lang="ru-RU" b="1" dirty="0" err="1">
                <a:solidFill>
                  <a:srgbClr val="FFFF00"/>
                </a:solidFill>
              </a:rPr>
              <a:t>Пазлы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,«</a:t>
            </a:r>
            <a:r>
              <a:rPr lang="ru-RU" b="1" dirty="0">
                <a:solidFill>
                  <a:srgbClr val="FFFF00"/>
                </a:solidFill>
              </a:rPr>
              <a:t>Парочки» (по темам), «Ассоциации</a:t>
            </a:r>
            <a:r>
              <a:rPr lang="ru-RU" b="1" dirty="0" smtClean="0">
                <a:solidFill>
                  <a:srgbClr val="FFFF00"/>
                </a:solidFill>
              </a:rPr>
              <a:t>».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•   Выставка </a:t>
            </a:r>
            <a:r>
              <a:rPr lang="ru-RU" b="1" dirty="0">
                <a:solidFill>
                  <a:srgbClr val="FFFF00"/>
                </a:solidFill>
              </a:rPr>
              <a:t>рисунков и составление альбома на тему «Кем я буду»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•   Создание  «Книги </a:t>
            </a:r>
            <a:r>
              <a:rPr lang="ru-RU" b="1" dirty="0">
                <a:solidFill>
                  <a:srgbClr val="FFFF00"/>
                </a:solidFill>
              </a:rPr>
              <a:t>почёта </a:t>
            </a:r>
            <a:r>
              <a:rPr lang="ru-RU" b="1" dirty="0" smtClean="0">
                <a:solidFill>
                  <a:srgbClr val="FFFF00"/>
                </a:solidFill>
              </a:rPr>
              <a:t>«о </a:t>
            </a:r>
            <a:r>
              <a:rPr lang="ru-RU" b="1" dirty="0">
                <a:solidFill>
                  <a:srgbClr val="FFFF00"/>
                </a:solidFill>
              </a:rPr>
              <a:t>профессиях родителей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1920"/>
            <a:ext cx="8229600" cy="93081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5"/>
                </a:solidFill>
              </a:rPr>
              <a:t>Мероприятия по реализации </a:t>
            </a:r>
            <a:r>
              <a:rPr lang="ru-RU" sz="3200" dirty="0" smtClean="0">
                <a:solidFill>
                  <a:schemeClr val="accent5"/>
                </a:solidFill>
              </a:rPr>
              <a:t>второй задачи:</a:t>
            </a:r>
            <a:endParaRPr lang="ru-RU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856984" cy="864096"/>
          </a:xfrm>
        </p:spPr>
        <p:txBody>
          <a:bodyPr>
            <a:normAutofit/>
          </a:bodyPr>
          <a:lstStyle/>
          <a:p>
            <a:r>
              <a:rPr lang="ru-RU" sz="3200" dirty="0"/>
              <a:t>Мероприятия по реализации </a:t>
            </a:r>
            <a:r>
              <a:rPr lang="ru-RU" sz="3200" dirty="0" smtClean="0"/>
              <a:t>третьей </a:t>
            </a:r>
            <a:r>
              <a:rPr lang="ru-RU" sz="3200" dirty="0"/>
              <a:t>задачи: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856984" cy="5400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dirty="0">
                <a:solidFill>
                  <a:srgbClr val="FFFF00"/>
                </a:solidFill>
              </a:rPr>
              <a:t>•   Обогащение словаря детей за счет новых терминов</a:t>
            </a:r>
          </a:p>
          <a:p>
            <a:pPr algn="l"/>
            <a:r>
              <a:rPr lang="ru-RU" sz="2800" dirty="0">
                <a:solidFill>
                  <a:srgbClr val="FFFF00"/>
                </a:solidFill>
              </a:rPr>
              <a:t>•   Обсуждение фразеологизмов о труде</a:t>
            </a:r>
          </a:p>
          <a:p>
            <a:pPr algn="l"/>
            <a:r>
              <a:rPr lang="ru-RU" sz="2800" dirty="0">
                <a:solidFill>
                  <a:srgbClr val="FFFF00"/>
                </a:solidFill>
              </a:rPr>
              <a:t>•   Разучивание стихов и поговорок о </a:t>
            </a:r>
            <a:r>
              <a:rPr lang="ru-RU" sz="2800" dirty="0" smtClean="0">
                <a:solidFill>
                  <a:srgbClr val="FFFF00"/>
                </a:solidFill>
              </a:rPr>
              <a:t>различных                        </a:t>
            </a:r>
            <a:r>
              <a:rPr lang="ru-RU" sz="800" dirty="0" smtClean="0">
                <a:solidFill>
                  <a:srgbClr val="FFFF00"/>
                </a:solidFill>
              </a:rPr>
              <a:t>.                   </a:t>
            </a:r>
            <a:r>
              <a:rPr lang="ru-RU" sz="2800" dirty="0" smtClean="0">
                <a:solidFill>
                  <a:srgbClr val="FFFF00"/>
                </a:solidFill>
              </a:rPr>
              <a:t>профессиях</a:t>
            </a:r>
            <a:r>
              <a:rPr lang="ru-RU" sz="2800" dirty="0">
                <a:solidFill>
                  <a:srgbClr val="FFFF00"/>
                </a:solidFill>
              </a:rPr>
              <a:t>, труде</a:t>
            </a:r>
          </a:p>
          <a:p>
            <a:pPr algn="l"/>
            <a:r>
              <a:rPr lang="ru-RU" sz="2800" dirty="0" smtClean="0">
                <a:solidFill>
                  <a:srgbClr val="FFFF00"/>
                </a:solidFill>
              </a:rPr>
              <a:t>•   Отгадывание  </a:t>
            </a:r>
            <a:r>
              <a:rPr lang="ru-RU" sz="2800" dirty="0">
                <a:solidFill>
                  <a:srgbClr val="FFFF00"/>
                </a:solidFill>
              </a:rPr>
              <a:t>загадок и составление загадок детьми на </a:t>
            </a:r>
            <a:r>
              <a:rPr lang="ru-RU" sz="2800" dirty="0" smtClean="0">
                <a:solidFill>
                  <a:srgbClr val="FFFF00"/>
                </a:solidFill>
              </a:rPr>
              <a:t>   </a:t>
            </a:r>
            <a:r>
              <a:rPr lang="ru-RU" sz="900" dirty="0" smtClean="0">
                <a:solidFill>
                  <a:srgbClr val="FFFF00"/>
                </a:solidFill>
              </a:rPr>
              <a:t>.</a:t>
            </a:r>
            <a:r>
              <a:rPr lang="ru-RU" sz="2800" dirty="0" smtClean="0">
                <a:solidFill>
                  <a:srgbClr val="FFFF00"/>
                </a:solidFill>
              </a:rPr>
              <a:t>      тему </a:t>
            </a:r>
            <a:r>
              <a:rPr lang="ru-RU" sz="2800" dirty="0">
                <a:solidFill>
                  <a:srgbClr val="FFFF00"/>
                </a:solidFill>
              </a:rPr>
              <a:t>«Профессии»</a:t>
            </a:r>
          </a:p>
          <a:p>
            <a:pPr algn="l"/>
            <a:r>
              <a:rPr lang="ru-RU" sz="2800" dirty="0">
                <a:solidFill>
                  <a:srgbClr val="FFFF00"/>
                </a:solidFill>
              </a:rPr>
              <a:t>•  </a:t>
            </a:r>
            <a:r>
              <a:rPr lang="ru-RU" sz="2800" dirty="0" smtClean="0">
                <a:solidFill>
                  <a:srgbClr val="FFFF00"/>
                </a:solidFill>
              </a:rPr>
              <a:t> Составление </a:t>
            </a:r>
            <a:r>
              <a:rPr lang="ru-RU" sz="2800" dirty="0">
                <a:solidFill>
                  <a:srgbClr val="FFFF00"/>
                </a:solidFill>
              </a:rPr>
              <a:t>рассказов о профессии родителей</a:t>
            </a:r>
          </a:p>
          <a:p>
            <a:pPr algn="l"/>
            <a:r>
              <a:rPr lang="ru-RU" sz="2800" dirty="0" smtClean="0">
                <a:solidFill>
                  <a:srgbClr val="FFFF00"/>
                </a:solidFill>
              </a:rPr>
              <a:t>•   Дидактические игры «Подскажи словечко», «Угадай, кто   </a:t>
            </a:r>
            <a:r>
              <a:rPr lang="ru-RU" sz="800" dirty="0" smtClean="0">
                <a:solidFill>
                  <a:srgbClr val="FFFF00"/>
                </a:solidFill>
              </a:rPr>
              <a:t>.                  </a:t>
            </a:r>
            <a:r>
              <a:rPr lang="ru-RU" sz="2800" dirty="0" smtClean="0">
                <a:solidFill>
                  <a:srgbClr val="FFFF00"/>
                </a:solidFill>
              </a:rPr>
              <a:t>это?», «Магазин игрушек», «Кто больше расскажет о           </a:t>
            </a:r>
            <a:r>
              <a:rPr lang="ru-RU" sz="900" dirty="0" smtClean="0">
                <a:solidFill>
                  <a:srgbClr val="FFFF00"/>
                </a:solidFill>
              </a:rPr>
              <a:t>.</a:t>
            </a:r>
            <a:r>
              <a:rPr lang="ru-RU" sz="2800" dirty="0" smtClean="0">
                <a:solidFill>
                  <a:srgbClr val="FFFF00"/>
                </a:solidFill>
              </a:rPr>
              <a:t>     профессии», «Угадайте, что я делаю», «Что сначала, что        </a:t>
            </a:r>
            <a:r>
              <a:rPr lang="ru-RU" sz="900" dirty="0" smtClean="0">
                <a:solidFill>
                  <a:srgbClr val="FFFF00"/>
                </a:solidFill>
              </a:rPr>
              <a:t>  .               </a:t>
            </a:r>
            <a:r>
              <a:rPr lang="ru-RU" sz="2800" dirty="0" smtClean="0">
                <a:solidFill>
                  <a:srgbClr val="FFFF00"/>
                </a:solidFill>
              </a:rPr>
              <a:t>потом», «Где можно это купить», «Назови профессию»,      </a:t>
            </a:r>
            <a:r>
              <a:rPr lang="ru-RU" sz="800" dirty="0" smtClean="0">
                <a:solidFill>
                  <a:srgbClr val="FFFF00"/>
                </a:solidFill>
              </a:rPr>
              <a:t>.               </a:t>
            </a:r>
            <a:r>
              <a:rPr lang="ru-RU" sz="2800" dirty="0" smtClean="0">
                <a:solidFill>
                  <a:srgbClr val="FFFF00"/>
                </a:solidFill>
              </a:rPr>
              <a:t>«Что кому», «Угадай профессию», </a:t>
            </a:r>
          </a:p>
          <a:p>
            <a:pPr algn="l"/>
            <a:r>
              <a:rPr lang="ru-RU" sz="2800" dirty="0" smtClean="0">
                <a:solidFill>
                  <a:srgbClr val="FFFF00"/>
                </a:solidFill>
              </a:rPr>
              <a:t>•   Пословицы и поговорки о труде</a:t>
            </a:r>
          </a:p>
          <a:p>
            <a:pPr algn="l"/>
            <a:r>
              <a:rPr lang="ru-RU" sz="2800" dirty="0" smtClean="0">
                <a:solidFill>
                  <a:srgbClr val="FFFF00"/>
                </a:solidFill>
              </a:rPr>
              <a:t>•   Стихи </a:t>
            </a:r>
            <a:r>
              <a:rPr lang="ru-RU" sz="2800" dirty="0">
                <a:solidFill>
                  <a:srgbClr val="FFFF00"/>
                </a:solidFill>
              </a:rPr>
              <a:t>и загадки о профессиях</a:t>
            </a:r>
          </a:p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197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3" cy="4608512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•	консультации для родителей </a:t>
            </a:r>
            <a:r>
              <a:rPr lang="ru-RU" sz="3600" dirty="0" smtClean="0">
                <a:solidFill>
                  <a:srgbClr val="FFFF00"/>
                </a:solidFill>
              </a:rPr>
              <a:t>«Как ребёнка приобщить к труду?»</a:t>
            </a:r>
            <a:endParaRPr lang="ru-RU" sz="3600" dirty="0">
              <a:solidFill>
                <a:srgbClr val="FFFF00"/>
              </a:solidFill>
            </a:endParaRPr>
          </a:p>
          <a:p>
            <a:r>
              <a:rPr lang="ru-RU" sz="3600" dirty="0">
                <a:solidFill>
                  <a:srgbClr val="FFFF00"/>
                </a:solidFill>
              </a:rPr>
              <a:t>•	Рассматривание фотографий совместно с детьми и </a:t>
            </a:r>
            <a:r>
              <a:rPr lang="ru-RU" sz="3600" dirty="0" err="1">
                <a:solidFill>
                  <a:srgbClr val="FFFF00"/>
                </a:solidFill>
              </a:rPr>
              <a:t>родителями,об</a:t>
            </a:r>
            <a:r>
              <a:rPr lang="ru-RU" sz="3600" dirty="0">
                <a:solidFill>
                  <a:srgbClr val="FFFF00"/>
                </a:solidFill>
              </a:rPr>
              <a:t> их профессии</a:t>
            </a:r>
          </a:p>
          <a:p>
            <a:r>
              <a:rPr lang="ru-RU" sz="3600" dirty="0">
                <a:solidFill>
                  <a:srgbClr val="FFFF00"/>
                </a:solidFill>
              </a:rPr>
              <a:t>•</a:t>
            </a:r>
            <a:r>
              <a:rPr lang="ru-RU" sz="3600" dirty="0" smtClean="0">
                <a:solidFill>
                  <a:srgbClr val="FFFF00"/>
                </a:solidFill>
              </a:rPr>
              <a:t>Рассказ </a:t>
            </a:r>
            <a:r>
              <a:rPr lang="ru-RU" sz="3600" dirty="0">
                <a:solidFill>
                  <a:srgbClr val="FFFF00"/>
                </a:solidFill>
              </a:rPr>
              <a:t>родителей о своей профессии  своим детям</a:t>
            </a:r>
          </a:p>
          <a:p>
            <a:r>
              <a:rPr lang="ru-RU" sz="3600" dirty="0">
                <a:solidFill>
                  <a:srgbClr val="FFFF00"/>
                </a:solidFill>
              </a:rPr>
              <a:t>•участие </a:t>
            </a:r>
            <a:r>
              <a:rPr lang="ru-RU" sz="3600" dirty="0" smtClean="0">
                <a:solidFill>
                  <a:srgbClr val="FFFF00"/>
                </a:solidFill>
              </a:rPr>
              <a:t>родителей </a:t>
            </a:r>
            <a:r>
              <a:rPr lang="ru-RU" sz="3600" dirty="0">
                <a:solidFill>
                  <a:srgbClr val="FFFF00"/>
                </a:solidFill>
              </a:rPr>
              <a:t>в составлении </a:t>
            </a:r>
            <a:r>
              <a:rPr lang="ru-RU" sz="3600" dirty="0" smtClean="0">
                <a:solidFill>
                  <a:srgbClr val="FFFF00"/>
                </a:solidFill>
              </a:rPr>
              <a:t>«Книги </a:t>
            </a:r>
            <a:r>
              <a:rPr lang="ru-RU" sz="3600" dirty="0">
                <a:solidFill>
                  <a:srgbClr val="FFFF00"/>
                </a:solidFill>
              </a:rPr>
              <a:t>почета</a:t>
            </a:r>
            <a:r>
              <a:rPr lang="ru-RU" sz="3600" dirty="0" smtClean="0">
                <a:solidFill>
                  <a:srgbClr val="FFFF00"/>
                </a:solidFill>
              </a:rPr>
              <a:t>» профессий</a:t>
            </a:r>
            <a:endParaRPr lang="ru-RU" sz="3600" dirty="0">
              <a:solidFill>
                <a:srgbClr val="FFFF00"/>
              </a:solidFill>
            </a:endParaRPr>
          </a:p>
          <a:p>
            <a:r>
              <a:rPr lang="ru-RU" sz="3600" dirty="0">
                <a:solidFill>
                  <a:srgbClr val="FFFF00"/>
                </a:solidFill>
              </a:rPr>
              <a:t>•участие в совместном развлечении детей и родителей</a:t>
            </a:r>
          </a:p>
          <a:p>
            <a:endParaRPr lang="ru-RU" sz="36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Работа с </a:t>
            </a:r>
            <a:r>
              <a:rPr lang="ru-RU" sz="6000" dirty="0" smtClean="0"/>
              <a:t>родителями: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5427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40160"/>
          </a:xfrm>
        </p:spPr>
        <p:txBody>
          <a:bodyPr>
            <a:normAutofit/>
          </a:bodyPr>
          <a:lstStyle/>
          <a:p>
            <a:r>
              <a:rPr lang="ru-RU" sz="6000" dirty="0"/>
              <a:t>Итоговый </a:t>
            </a:r>
            <a:r>
              <a:rPr lang="ru-RU" sz="6000" dirty="0" smtClean="0"/>
              <a:t>этап: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568952" cy="410445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Развлечение  </a:t>
            </a:r>
          </a:p>
          <a:p>
            <a:r>
              <a:rPr lang="ru-RU" sz="6000" dirty="0" smtClean="0">
                <a:solidFill>
                  <a:srgbClr val="FFFF00"/>
                </a:solidFill>
              </a:rPr>
              <a:t>«</a:t>
            </a:r>
            <a:r>
              <a:rPr lang="ru-RU" sz="6000" dirty="0" smtClean="0">
                <a:solidFill>
                  <a:srgbClr val="FFFF00"/>
                </a:solidFill>
              </a:rPr>
              <a:t>Все </a:t>
            </a:r>
            <a:r>
              <a:rPr lang="ru-RU" sz="6000" dirty="0">
                <a:solidFill>
                  <a:srgbClr val="FFFF00"/>
                </a:solidFill>
              </a:rPr>
              <a:t>работы хороши – выбирай на вкус!</a:t>
            </a:r>
            <a:r>
              <a:rPr lang="ru-RU" sz="6000" dirty="0" smtClean="0">
                <a:solidFill>
                  <a:srgbClr val="FFFF00"/>
                </a:solidFill>
              </a:rPr>
              <a:t>»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1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•     У детей сформировалось </a:t>
            </a:r>
            <a:r>
              <a:rPr lang="ru-RU" sz="2800" dirty="0">
                <a:solidFill>
                  <a:srgbClr val="FFFF00"/>
                </a:solidFill>
              </a:rPr>
              <a:t>целостное представление о трудовой деятельности </a:t>
            </a:r>
            <a:r>
              <a:rPr lang="ru-RU" sz="2800" dirty="0" smtClean="0">
                <a:solidFill>
                  <a:srgbClr val="FFFF00"/>
                </a:solidFill>
              </a:rPr>
              <a:t>взрослых;</a:t>
            </a:r>
            <a:endParaRPr lang="ru-RU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•     Дети </a:t>
            </a:r>
            <a:r>
              <a:rPr lang="ru-RU" sz="2800" dirty="0">
                <a:solidFill>
                  <a:srgbClr val="FFFF00"/>
                </a:solidFill>
              </a:rPr>
              <a:t>знают и называют  большое количество профессий, пословиц, поговорок о труде, орудиях труда, могут составить описательный рассказ о </a:t>
            </a:r>
            <a:r>
              <a:rPr lang="ru-RU" sz="2800" dirty="0" smtClean="0">
                <a:solidFill>
                  <a:srgbClr val="FFFF00"/>
                </a:solidFill>
              </a:rPr>
              <a:t>профессии своих родителей и других профессиях.</a:t>
            </a:r>
            <a:endParaRPr lang="ru-RU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•     Дети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широко </a:t>
            </a:r>
            <a:r>
              <a:rPr lang="ru-RU" sz="2800" dirty="0">
                <a:solidFill>
                  <a:srgbClr val="FFFF00"/>
                </a:solidFill>
              </a:rPr>
              <a:t>применяют </a:t>
            </a:r>
            <a:r>
              <a:rPr lang="ru-RU" sz="2800" dirty="0" smtClean="0">
                <a:solidFill>
                  <a:srgbClr val="FFFF00"/>
                </a:solidFill>
              </a:rPr>
              <a:t>знания в сюжетных играх ,игры стали разнообразнее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•     У детей расширился словарный запас слов по данной теме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Autofit/>
          </a:bodyPr>
          <a:lstStyle/>
          <a:p>
            <a:r>
              <a:rPr lang="ru-RU" sz="6000" dirty="0"/>
              <a:t>Результаты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5048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Autofit/>
          </a:bodyPr>
          <a:lstStyle/>
          <a:p>
            <a:r>
              <a:rPr lang="ru-RU" sz="6000" dirty="0" smtClean="0"/>
              <a:t>Экскурсия в кабинет медика</a:t>
            </a:r>
            <a:endParaRPr lang="ru-RU" sz="6000" dirty="0"/>
          </a:p>
        </p:txBody>
      </p:sp>
      <p:pic>
        <p:nvPicPr>
          <p:cNvPr id="1026" name="Picture 2" descr="D:\Новая папка(с)\Новая папка\SAM_388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овая папка(с)\Новая папка\SAM_388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2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/>
              <a:t>Экскурсия </a:t>
            </a:r>
            <a:r>
              <a:rPr lang="ru-RU" sz="6000" dirty="0" smtClean="0"/>
              <a:t> в кабинет завхоза</a:t>
            </a:r>
            <a:endParaRPr lang="ru-RU" sz="6000" dirty="0"/>
          </a:p>
        </p:txBody>
      </p:sp>
      <p:pic>
        <p:nvPicPr>
          <p:cNvPr id="2050" name="Picture 2" descr="D:\Новая папка(с)\Новая папка\SAM_389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13" y="2970247"/>
            <a:ext cx="3822523" cy="286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439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84176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accent5"/>
                </a:solidFill>
              </a:rPr>
              <a:t>Экскурсия на пищеблок.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13" y="2970247"/>
            <a:ext cx="3822523" cy="286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D:\Новая папка(с)\Новая папка\SAM_39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36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7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5400" dirty="0" smtClean="0"/>
              <a:t>  </a:t>
            </a:r>
          </a:p>
          <a:p>
            <a:pPr marL="0" indent="0">
              <a:buNone/>
            </a:pPr>
            <a:r>
              <a:rPr lang="ru-RU" sz="5400" dirty="0" smtClean="0"/>
              <a:t>    </a:t>
            </a:r>
            <a:r>
              <a:rPr lang="ru-RU" sz="5400" dirty="0" smtClean="0">
                <a:solidFill>
                  <a:srgbClr val="FFFF00"/>
                </a:solidFill>
              </a:rPr>
              <a:t>«Все профессии важны,</a:t>
            </a:r>
          </a:p>
          <a:p>
            <a:pPr marL="0" indent="0">
              <a:buNone/>
            </a:pPr>
            <a:r>
              <a:rPr lang="ru-RU" sz="5400" dirty="0">
                <a:solidFill>
                  <a:srgbClr val="FFFF00"/>
                </a:solidFill>
              </a:rPr>
              <a:t> </a:t>
            </a:r>
            <a:r>
              <a:rPr lang="ru-RU" sz="5400" dirty="0" smtClean="0">
                <a:solidFill>
                  <a:srgbClr val="FFFF00"/>
                </a:solidFill>
              </a:rPr>
              <a:t>     все профессии нужны.»</a:t>
            </a:r>
            <a:endParaRPr lang="ru-RU" sz="5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«Дайте детям радость труда. Эту радость ему несут успех, осознание своей умелости и значимости выполняемой работы, возможность доставлять радость другим.»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                                          В.А. Сухомлинский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/>
              <a:t>Педагогический проект </a:t>
            </a:r>
            <a:r>
              <a:rPr lang="ru-RU" sz="6000" dirty="0" smtClean="0"/>
              <a:t> по теме: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818561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solidFill>
                  <a:schemeClr val="accent5"/>
                </a:solidFill>
              </a:rPr>
              <a:t>Экскурсия в прачечную.</a:t>
            </a:r>
          </a:p>
        </p:txBody>
      </p:sp>
      <p:pic>
        <p:nvPicPr>
          <p:cNvPr id="4098" name="Picture 2" descr="D:\Новая папка(с)\Новая папка\SAM_39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Новая папка(с)\Новая папка\SAM_391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911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5"/>
                </a:solidFill>
              </a:rPr>
              <a:t>Экскурсия в кабинет заведующего</a:t>
            </a:r>
            <a:endParaRPr lang="ru-RU" sz="6000" dirty="0">
              <a:solidFill>
                <a:schemeClr val="accent5"/>
              </a:solidFill>
            </a:endParaRPr>
          </a:p>
        </p:txBody>
      </p:sp>
      <p:pic>
        <p:nvPicPr>
          <p:cNvPr id="5122" name="Picture 2" descr="D:\Новая папка(с)\Новая папка\SAM_39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Новая папка(с)\Новая папка\SAM_391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93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accent5"/>
                </a:solidFill>
              </a:rPr>
              <a:t>Знакомство с профессией «кастелянша».</a:t>
            </a:r>
          </a:p>
        </p:txBody>
      </p:sp>
      <p:pic>
        <p:nvPicPr>
          <p:cNvPr id="6146" name="Picture 2" descr="D:\Новая папка(с)\Новая папка\SAM_389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Новая папка(с)\Новая папка\SAM_389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759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С/Р игра «Больница»</a:t>
            </a:r>
            <a:endParaRPr lang="ru-RU" sz="6000" dirty="0"/>
          </a:p>
        </p:txBody>
      </p:sp>
      <p:pic>
        <p:nvPicPr>
          <p:cNvPr id="7171" name="Picture 3" descr="D:\Новая папка(с)\Новая папка\SAM_396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Новая папка(с)\Новая папка\SAM_396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825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С/Р</a:t>
            </a:r>
            <a:r>
              <a:rPr lang="ru-RU" sz="6000" dirty="0" smtClean="0"/>
              <a:t> </a:t>
            </a:r>
            <a:r>
              <a:rPr lang="ru-RU" sz="6000" dirty="0"/>
              <a:t>и</a:t>
            </a:r>
            <a:r>
              <a:rPr lang="ru-RU" sz="6000" dirty="0" smtClean="0"/>
              <a:t>гра </a:t>
            </a:r>
            <a:r>
              <a:rPr lang="ru-RU" sz="6000" dirty="0" smtClean="0"/>
              <a:t>«Столовая»</a:t>
            </a:r>
            <a:endParaRPr lang="ru-RU" sz="6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60032" y="1916832"/>
            <a:ext cx="396044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Все профессии прекрасны,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Все профессии важны.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Знаем мы, что наши дети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Будут городу нужны!</a:t>
            </a:r>
          </a:p>
          <a:p>
            <a:endParaRPr lang="ru-RU" dirty="0"/>
          </a:p>
        </p:txBody>
      </p:sp>
      <p:pic>
        <p:nvPicPr>
          <p:cNvPr id="8194" name="Picture 2" descr="D:\Новая папка(с)\Новая папка\SAM_396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73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5"/>
                </a:solidFill>
              </a:rPr>
              <a:t>С/Р игра</a:t>
            </a:r>
            <a:r>
              <a:rPr lang="ru-RU" sz="6000" dirty="0" smtClean="0">
                <a:solidFill>
                  <a:schemeClr val="accent5"/>
                </a:solidFill>
              </a:rPr>
              <a:t> </a:t>
            </a:r>
            <a:r>
              <a:rPr lang="ru-RU" sz="6000" dirty="0" smtClean="0">
                <a:solidFill>
                  <a:schemeClr val="accent5"/>
                </a:solidFill>
              </a:rPr>
              <a:t>«Бухгалтер»</a:t>
            </a:r>
            <a:endParaRPr lang="ru-RU" sz="6000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G:\Новая папка(с)\Новая папка\SAM_38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36812"/>
            <a:ext cx="6480720" cy="45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85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378704"/>
          </a:xfrm>
        </p:spPr>
        <p:txBody>
          <a:bodyPr>
            <a:normAutofit fontScale="90000"/>
          </a:bodyPr>
          <a:lstStyle/>
          <a:p>
            <a:r>
              <a:rPr lang="ru-RU" sz="6700" dirty="0"/>
              <a:t>Создание </a:t>
            </a:r>
            <a:r>
              <a:rPr lang="ru-RU" sz="6700" dirty="0" smtClean="0"/>
              <a:t>книги почета </a:t>
            </a:r>
            <a:r>
              <a:rPr lang="ru-RU" sz="6700" dirty="0"/>
              <a:t>"Мои родители на своём рабочем месте"</a:t>
            </a:r>
            <a:br>
              <a:rPr lang="ru-RU" sz="6700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D:\Новая папка(с)\Новая папка\SAM_392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501008"/>
            <a:ext cx="38227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Новая папка(с)\Новая папка\SAM_393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501008"/>
            <a:ext cx="38227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901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90336"/>
            <a:ext cx="835292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«Профессий много на земле,</a:t>
            </a:r>
            <a:endParaRPr lang="ru-RU" sz="4800" dirty="0"/>
          </a:p>
          <a:p>
            <a:pPr algn="ctr"/>
            <a:r>
              <a:rPr lang="ru-RU" sz="4800" b="1" dirty="0"/>
              <a:t>Но выбирай, любя.</a:t>
            </a:r>
            <a:endParaRPr lang="ru-RU" sz="4800" dirty="0"/>
          </a:p>
          <a:p>
            <a:pPr algn="ctr"/>
            <a:r>
              <a:rPr lang="ru-RU" sz="4800" b="1" dirty="0"/>
              <a:t>Решай, мой друг,</a:t>
            </a:r>
            <a:endParaRPr lang="ru-RU" sz="4800" dirty="0"/>
          </a:p>
          <a:p>
            <a:pPr algn="ctr"/>
            <a:r>
              <a:rPr lang="ru-RU" sz="4800" b="1" dirty="0"/>
              <a:t>Кем быть тебе,</a:t>
            </a:r>
            <a:endParaRPr lang="ru-RU" sz="4800" dirty="0"/>
          </a:p>
          <a:p>
            <a:pPr algn="ctr"/>
            <a:r>
              <a:rPr lang="ru-RU" sz="4800" b="1" dirty="0"/>
              <a:t>Ведь каждая из них важна</a:t>
            </a:r>
            <a:r>
              <a:rPr lang="ru-RU" sz="5400" b="1" dirty="0"/>
              <a:t>.»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92291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088232"/>
          </a:xfrm>
        </p:spPr>
        <p:txBody>
          <a:bodyPr>
            <a:normAutofit/>
          </a:bodyPr>
          <a:lstStyle/>
          <a:p>
            <a:r>
              <a:rPr lang="ru-RU" sz="7200" dirty="0"/>
              <a:t>Тип проекта: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036496" cy="2176265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FFFF00"/>
                </a:solidFill>
              </a:rPr>
              <a:t>познавательно-информационный</a:t>
            </a:r>
          </a:p>
        </p:txBody>
      </p:sp>
    </p:spTree>
    <p:extLst>
      <p:ext uri="{BB962C8B-B14F-4D97-AF65-F5344CB8AC3E}">
        <p14:creationId xmlns:p14="http://schemas.microsoft.com/office/powerpoint/2010/main" val="299362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675467"/>
            <a:ext cx="8424935" cy="345069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6000" dirty="0" smtClean="0">
                <a:solidFill>
                  <a:srgbClr val="FFFF00"/>
                </a:solidFill>
              </a:rPr>
              <a:t>дети  </a:t>
            </a:r>
            <a:r>
              <a:rPr lang="ru-RU" sz="6000" dirty="0">
                <a:solidFill>
                  <a:srgbClr val="FFFF00"/>
                </a:solidFill>
              </a:rPr>
              <a:t>старшей группы, </a:t>
            </a:r>
            <a:r>
              <a:rPr lang="ru-RU" sz="6000" dirty="0" smtClean="0">
                <a:solidFill>
                  <a:srgbClr val="FFFF00"/>
                </a:solidFill>
              </a:rPr>
              <a:t>     воспитатели</a:t>
            </a:r>
            <a:r>
              <a:rPr lang="ru-RU" sz="6000" dirty="0">
                <a:solidFill>
                  <a:srgbClr val="FFFF00"/>
                </a:solidFill>
              </a:rPr>
              <a:t>, </a:t>
            </a:r>
            <a:r>
              <a:rPr lang="ru-RU" sz="6000" dirty="0" smtClean="0">
                <a:solidFill>
                  <a:srgbClr val="FFFF00"/>
                </a:solidFill>
              </a:rPr>
              <a:t>родители</a:t>
            </a:r>
            <a:r>
              <a:rPr lang="ru-RU" sz="6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/>
              <a:t>Участники проекта: </a:t>
            </a:r>
          </a:p>
        </p:txBody>
      </p:sp>
    </p:spTree>
    <p:extLst>
      <p:ext uri="{BB962C8B-B14F-4D97-AF65-F5344CB8AC3E}">
        <p14:creationId xmlns:p14="http://schemas.microsoft.com/office/powerpoint/2010/main" val="72710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2232248"/>
          </a:xfrm>
        </p:spPr>
        <p:txBody>
          <a:bodyPr>
            <a:noAutofit/>
          </a:bodyPr>
          <a:lstStyle/>
          <a:p>
            <a:r>
              <a:rPr lang="ru-RU" sz="7200" dirty="0"/>
              <a:t>Продолжительность проекта: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56001"/>
            <a:ext cx="9144000" cy="1473200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FFFF00"/>
                </a:solidFill>
              </a:rPr>
              <a:t>краткосрочный   (март- апрель).</a:t>
            </a:r>
          </a:p>
        </p:txBody>
      </p:sp>
    </p:spTree>
    <p:extLst>
      <p:ext uri="{BB962C8B-B14F-4D97-AF65-F5344CB8AC3E}">
        <p14:creationId xmlns:p14="http://schemas.microsoft.com/office/powerpoint/2010/main" val="3331616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04864"/>
            <a:ext cx="8784975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rgbClr val="FFFF00"/>
                </a:solidFill>
              </a:rPr>
              <a:t>М</a:t>
            </a:r>
            <a:r>
              <a:rPr lang="ru-RU" sz="4400" dirty="0" smtClean="0">
                <a:solidFill>
                  <a:srgbClr val="FFFF00"/>
                </a:solidFill>
              </a:rPr>
              <a:t>ы </a:t>
            </a:r>
            <a:r>
              <a:rPr lang="ru-RU" sz="4400" dirty="0">
                <a:solidFill>
                  <a:srgbClr val="FFFF00"/>
                </a:solidFill>
              </a:rPr>
              <a:t>столкнулись с тем, что дети 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r>
              <a:rPr lang="ru-RU" sz="4400" dirty="0">
                <a:solidFill>
                  <a:srgbClr val="FFFF00"/>
                </a:solidFill>
              </a:rPr>
              <a:t>в </a:t>
            </a:r>
            <a:r>
              <a:rPr lang="ru-RU" sz="4400" dirty="0" smtClean="0">
                <a:solidFill>
                  <a:srgbClr val="FFFF00"/>
                </a:solidFill>
              </a:rPr>
              <a:t>старшей </a:t>
            </a:r>
            <a:r>
              <a:rPr lang="ru-RU" sz="4400" dirty="0">
                <a:solidFill>
                  <a:srgbClr val="FFFF00"/>
                </a:solidFill>
              </a:rPr>
              <a:t>группе не все знают название профессий родителей, характерные особенности данной специальности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Проблема: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44055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560"/>
            <a:ext cx="7772400" cy="1466240"/>
          </a:xfrm>
        </p:spPr>
        <p:txBody>
          <a:bodyPr>
            <a:normAutofit/>
          </a:bodyPr>
          <a:lstStyle/>
          <a:p>
            <a:r>
              <a:rPr lang="ru-RU" sz="7200" dirty="0"/>
              <a:t>Цель  проекта: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640960" cy="4536504"/>
          </a:xfrm>
        </p:spPr>
        <p:txBody>
          <a:bodyPr>
            <a:noAutofit/>
          </a:bodyPr>
          <a:lstStyle/>
          <a:p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FFFF00"/>
                </a:solidFill>
              </a:rPr>
              <a:t>расширить </a:t>
            </a:r>
            <a:r>
              <a:rPr lang="ru-RU" sz="4000" dirty="0">
                <a:solidFill>
                  <a:srgbClr val="FFFF00"/>
                </a:solidFill>
              </a:rPr>
              <a:t>представление детей о роли труда в жизни людей, о многообразии профессий  на примере ближайшего окружения (сотрудники детского сада и  родители)</a:t>
            </a:r>
          </a:p>
        </p:txBody>
      </p:sp>
    </p:spTree>
    <p:extLst>
      <p:ext uri="{BB962C8B-B14F-4D97-AF65-F5344CB8AC3E}">
        <p14:creationId xmlns:p14="http://schemas.microsoft.com/office/powerpoint/2010/main" val="15075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1" cy="511256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sz="3500" dirty="0" smtClean="0">
                <a:solidFill>
                  <a:srgbClr val="FFFF00"/>
                </a:solidFill>
              </a:rPr>
              <a:t>1.Расширить  знания </a:t>
            </a:r>
            <a:r>
              <a:rPr lang="ru-RU" sz="3500" dirty="0">
                <a:solidFill>
                  <a:srgbClr val="FFFF00"/>
                </a:solidFill>
              </a:rPr>
              <a:t>о многообразии мира профессий  и представления о профессиях своих родителей  (место работы родителей, значимость их труда; гордость и уважение к труду своих родителей</a:t>
            </a:r>
            <a:r>
              <a:rPr lang="ru-RU" sz="3500" dirty="0" smtClean="0">
                <a:solidFill>
                  <a:srgbClr val="FFFF00"/>
                </a:solidFill>
              </a:rPr>
              <a:t>);</a:t>
            </a:r>
          </a:p>
          <a:p>
            <a:pPr>
              <a:buFontTx/>
              <a:buChar char="-"/>
            </a:pPr>
            <a:r>
              <a:rPr lang="ru-RU" sz="3500" dirty="0" smtClean="0">
                <a:solidFill>
                  <a:srgbClr val="FFFF00"/>
                </a:solidFill>
              </a:rPr>
              <a:t>2.Побуждать </a:t>
            </a:r>
            <a:r>
              <a:rPr lang="ru-RU" sz="3500" dirty="0">
                <a:solidFill>
                  <a:srgbClr val="FFFF00"/>
                </a:solidFill>
              </a:rPr>
              <a:t>детей задуматься о выборе будущей профессии</a:t>
            </a:r>
            <a:r>
              <a:rPr lang="ru-RU" sz="3500" dirty="0" smtClean="0">
                <a:solidFill>
                  <a:srgbClr val="FFFF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sz="3500" dirty="0" smtClean="0">
                <a:solidFill>
                  <a:srgbClr val="FFFF00"/>
                </a:solidFill>
              </a:rPr>
              <a:t> 3.Обогащать </a:t>
            </a:r>
            <a:r>
              <a:rPr lang="ru-RU" sz="3500" dirty="0">
                <a:solidFill>
                  <a:srgbClr val="FFFF00"/>
                </a:solidFill>
              </a:rPr>
              <a:t>словарь детей за счет специальных терминов, характерных для той или иной профессии</a:t>
            </a:r>
            <a:r>
              <a:rPr lang="ru-RU" sz="3500" dirty="0" smtClean="0">
                <a:solidFill>
                  <a:srgbClr val="FFFF00"/>
                </a:solidFill>
              </a:rPr>
              <a:t>; развивать речь детей путём составления рассказов о профессии своих родителей.</a:t>
            </a:r>
            <a:endParaRPr lang="ru-RU" sz="3500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endParaRPr lang="ru-RU" sz="35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/>
              <a:t>Задачи </a:t>
            </a:r>
            <a:r>
              <a:rPr lang="ru-RU" sz="6600" dirty="0" smtClean="0"/>
              <a:t>проекта: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7168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72816"/>
            <a:ext cx="9143999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— изготовление книги почёта </a:t>
            </a:r>
            <a:r>
              <a:rPr lang="ru-RU" dirty="0">
                <a:solidFill>
                  <a:srgbClr val="FFFF00"/>
                </a:solidFill>
              </a:rPr>
              <a:t>о профессиях родителей;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— </a:t>
            </a:r>
            <a:r>
              <a:rPr lang="ru-RU" dirty="0">
                <a:solidFill>
                  <a:srgbClr val="FFFF00"/>
                </a:solidFill>
              </a:rPr>
              <a:t>Подбор художественных произведений по теме проекта;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           </a:t>
            </a:r>
            <a:r>
              <a:rPr lang="ru-RU" sz="800" strike="sngStrike" dirty="0" smtClean="0">
                <a:solidFill>
                  <a:srgbClr val="FFFF00"/>
                </a:solidFill>
              </a:rPr>
              <a:t>                                  </a:t>
            </a:r>
            <a:endParaRPr lang="ru-RU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  —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Подбор </a:t>
            </a:r>
            <a:r>
              <a:rPr lang="ru-RU" dirty="0" smtClean="0">
                <a:solidFill>
                  <a:srgbClr val="FFFF00"/>
                </a:solidFill>
              </a:rPr>
              <a:t>дидактических </a:t>
            </a:r>
            <a:r>
              <a:rPr lang="ru-RU" dirty="0">
                <a:solidFill>
                  <a:srgbClr val="FFFF00"/>
                </a:solidFill>
              </a:rPr>
              <a:t>и настольно-печатных игр, иллюстраций по теме проекта;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  </a:t>
            </a:r>
            <a:r>
              <a:rPr lang="ru-RU" dirty="0">
                <a:solidFill>
                  <a:srgbClr val="FFFF00"/>
                </a:solidFill>
              </a:rPr>
              <a:t>— Создать условия для активной, самостоятельной и совместно со взрослым, творческой, игровой деятельности детей дошкольного возраста через сюжетно-ролевые игры;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  </a:t>
            </a:r>
            <a:r>
              <a:rPr lang="ru-RU" dirty="0">
                <a:solidFill>
                  <a:srgbClr val="FFFF00"/>
                </a:solidFill>
              </a:rPr>
              <a:t>— Обогатить предметно-развивающую  среду по теме </a:t>
            </a:r>
            <a:r>
              <a:rPr lang="ru-RU" dirty="0" smtClean="0">
                <a:solidFill>
                  <a:srgbClr val="FFFF00"/>
                </a:solidFill>
              </a:rPr>
              <a:t>проект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ru-RU" sz="5400" dirty="0"/>
              <a:t>Создать информационную базу: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13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3">
      <a:dk1>
        <a:srgbClr val="FFC000"/>
      </a:dk1>
      <a:lt1>
        <a:srgbClr val="7030A0"/>
      </a:lt1>
      <a:dk2>
        <a:srgbClr val="F98195"/>
      </a:dk2>
      <a:lt2>
        <a:srgbClr val="FFD965"/>
      </a:lt2>
      <a:accent1>
        <a:srgbClr val="AC6A9B"/>
      </a:accent1>
      <a:accent2>
        <a:srgbClr val="9AE2E2"/>
      </a:accent2>
      <a:accent3>
        <a:srgbClr val="FFC30B"/>
      </a:accent3>
      <a:accent4>
        <a:srgbClr val="50CCCC"/>
      </a:accent4>
      <a:accent5>
        <a:srgbClr val="FFFFFF"/>
      </a:accent5>
      <a:accent6>
        <a:srgbClr val="F7DCDC"/>
      </a:accent6>
      <a:hlink>
        <a:srgbClr val="DB5353"/>
      </a:hlink>
      <a:folHlink>
        <a:srgbClr val="90363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440</TotalTime>
  <Words>837</Words>
  <Application>Microsoft Office PowerPoint</Application>
  <PresentationFormat>Экран (4:3)</PresentationFormat>
  <Paragraphs>106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 МБДОУ детский сад №1 «Дюймовочка»</vt:lpstr>
      <vt:lpstr>Педагогический проект  по теме:</vt:lpstr>
      <vt:lpstr>Тип проекта: </vt:lpstr>
      <vt:lpstr>Участники проекта: </vt:lpstr>
      <vt:lpstr>Продолжительность проекта: </vt:lpstr>
      <vt:lpstr>Проблема: </vt:lpstr>
      <vt:lpstr>Цель  проекта: </vt:lpstr>
      <vt:lpstr>Задачи проекта:</vt:lpstr>
      <vt:lpstr>Создать информационную базу: </vt:lpstr>
      <vt:lpstr>Организационный этап:</vt:lpstr>
      <vt:lpstr>Мероприятия по реализации первой задачи: </vt:lpstr>
      <vt:lpstr>Мероприятия по реализации второй задачи:</vt:lpstr>
      <vt:lpstr>Мероприятия по реализации третьей задачи:</vt:lpstr>
      <vt:lpstr>Работа с родителями:</vt:lpstr>
      <vt:lpstr>Итоговый этап:</vt:lpstr>
      <vt:lpstr>Результаты проекта:</vt:lpstr>
      <vt:lpstr>Экскурсия в кабинет медика</vt:lpstr>
      <vt:lpstr>Экскурсия  в кабинет завхоза</vt:lpstr>
      <vt:lpstr>Экскурсия на пищеблок.</vt:lpstr>
      <vt:lpstr>Экскурсия в прачечную.</vt:lpstr>
      <vt:lpstr>Экскурсия в кабинет заведующего</vt:lpstr>
      <vt:lpstr>Знакомство с профессией «кастелянша».</vt:lpstr>
      <vt:lpstr>С/Р игра «Больница»</vt:lpstr>
      <vt:lpstr>С/Р игра «Столовая»</vt:lpstr>
      <vt:lpstr>С/Р игра «Бухгалтер»</vt:lpstr>
      <vt:lpstr>Создание книги почета "Мои родители на своём рабочем месте"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40</cp:revision>
  <dcterms:created xsi:type="dcterms:W3CDTF">2015-04-10T09:55:36Z</dcterms:created>
  <dcterms:modified xsi:type="dcterms:W3CDTF">2015-04-15T10:43:05Z</dcterms:modified>
</cp:coreProperties>
</file>